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95" r:id="rId2"/>
    <p:sldId id="305" r:id="rId3"/>
    <p:sldId id="304" r:id="rId4"/>
    <p:sldId id="297" r:id="rId5"/>
    <p:sldId id="306" r:id="rId6"/>
    <p:sldId id="296" r:id="rId7"/>
    <p:sldId id="307" r:id="rId8"/>
    <p:sldId id="298" r:id="rId9"/>
    <p:sldId id="301" r:id="rId10"/>
    <p:sldId id="308" r:id="rId11"/>
    <p:sldId id="302" r:id="rId12"/>
    <p:sldId id="30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09" autoAdjust="0"/>
    <p:restoredTop sz="94718" autoAdjust="0"/>
  </p:normalViewPr>
  <p:slideViewPr>
    <p:cSldViewPr>
      <p:cViewPr varScale="1">
        <p:scale>
          <a:sx n="85" d="100"/>
          <a:sy n="85" d="100"/>
        </p:scale>
        <p:origin x="10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CC8D0-9CBE-495A-B826-CF1482DE4C4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AB4294-EFDB-40AD-8F52-9F36A2425AD5}">
      <dgm:prSet/>
      <dgm:spPr/>
      <dgm:t>
        <a:bodyPr/>
        <a:lstStyle/>
        <a:p>
          <a:r>
            <a:rPr lang="en-US"/>
            <a:t>Evidentes, quando o usuário tem conhecimento deste requisito;</a:t>
          </a:r>
        </a:p>
      </dgm:t>
    </dgm:pt>
    <dgm:pt modelId="{2545D9AD-9B21-4759-B334-3EA65393265C}" type="parTrans" cxnId="{4E584ABA-FC7B-48DE-8801-8ECB7A5880D8}">
      <dgm:prSet/>
      <dgm:spPr/>
      <dgm:t>
        <a:bodyPr/>
        <a:lstStyle/>
        <a:p>
          <a:endParaRPr lang="en-US"/>
        </a:p>
      </dgm:t>
    </dgm:pt>
    <dgm:pt modelId="{619E0843-05B0-4B49-B126-AA73DBBC64D6}" type="sibTrans" cxnId="{4E584ABA-FC7B-48DE-8801-8ECB7A5880D8}">
      <dgm:prSet/>
      <dgm:spPr/>
      <dgm:t>
        <a:bodyPr/>
        <a:lstStyle/>
        <a:p>
          <a:endParaRPr lang="en-US"/>
        </a:p>
      </dgm:t>
    </dgm:pt>
    <dgm:pt modelId="{E82949DF-E433-4A87-8420-C0912A213F3D}">
      <dgm:prSet/>
      <dgm:spPr/>
      <dgm:t>
        <a:bodyPr/>
        <a:lstStyle/>
        <a:p>
          <a:r>
            <a:rPr lang="en-US"/>
            <a:t>Ocultos, quando o usuário não tem conhecimento explícito do requisito.</a:t>
          </a:r>
        </a:p>
      </dgm:t>
    </dgm:pt>
    <dgm:pt modelId="{E03C7307-72F3-4C08-B110-0F9029139367}" type="parTrans" cxnId="{8E1E04C5-7D31-4F64-8C2B-90D01B1C16B5}">
      <dgm:prSet/>
      <dgm:spPr/>
      <dgm:t>
        <a:bodyPr/>
        <a:lstStyle/>
        <a:p>
          <a:endParaRPr lang="en-US"/>
        </a:p>
      </dgm:t>
    </dgm:pt>
    <dgm:pt modelId="{1BD6417F-6F5B-4AFF-BB5E-6B403807150F}" type="sibTrans" cxnId="{8E1E04C5-7D31-4F64-8C2B-90D01B1C16B5}">
      <dgm:prSet/>
      <dgm:spPr/>
      <dgm:t>
        <a:bodyPr/>
        <a:lstStyle/>
        <a:p>
          <a:endParaRPr lang="en-US"/>
        </a:p>
      </dgm:t>
    </dgm:pt>
    <dgm:pt modelId="{808DAC87-ADAB-4867-8767-60C337E5924B}" type="pres">
      <dgm:prSet presAssocID="{7F2CC8D0-9CBE-495A-B826-CF1482DE4C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70C53-8F96-4F3B-92E2-FDDE34A88267}" type="pres">
      <dgm:prSet presAssocID="{B3AB4294-EFDB-40AD-8F52-9F36A2425AD5}" presName="hierRoot1" presStyleCnt="0"/>
      <dgm:spPr/>
    </dgm:pt>
    <dgm:pt modelId="{FAC11FE1-43A8-43BF-9AC1-C42DD9878666}" type="pres">
      <dgm:prSet presAssocID="{B3AB4294-EFDB-40AD-8F52-9F36A2425AD5}" presName="composite" presStyleCnt="0"/>
      <dgm:spPr/>
    </dgm:pt>
    <dgm:pt modelId="{6FBC9597-F6ED-4794-A51B-68F7A20FDE35}" type="pres">
      <dgm:prSet presAssocID="{B3AB4294-EFDB-40AD-8F52-9F36A2425AD5}" presName="background" presStyleLbl="node0" presStyleIdx="0" presStyleCnt="2"/>
      <dgm:spPr/>
    </dgm:pt>
    <dgm:pt modelId="{51BC7057-3080-4F0B-B807-415A2AE75047}" type="pres">
      <dgm:prSet presAssocID="{B3AB4294-EFDB-40AD-8F52-9F36A2425AD5}" presName="text" presStyleLbl="fgAcc0" presStyleIdx="0" presStyleCnt="2">
        <dgm:presLayoutVars>
          <dgm:chPref val="3"/>
        </dgm:presLayoutVars>
      </dgm:prSet>
      <dgm:spPr/>
    </dgm:pt>
    <dgm:pt modelId="{29B05897-42A4-41AF-94A5-4B3C22E5129C}" type="pres">
      <dgm:prSet presAssocID="{B3AB4294-EFDB-40AD-8F52-9F36A2425AD5}" presName="hierChild2" presStyleCnt="0"/>
      <dgm:spPr/>
    </dgm:pt>
    <dgm:pt modelId="{C20F7EEF-CA69-436D-83A0-58DCF30EFC07}" type="pres">
      <dgm:prSet presAssocID="{E82949DF-E433-4A87-8420-C0912A213F3D}" presName="hierRoot1" presStyleCnt="0"/>
      <dgm:spPr/>
    </dgm:pt>
    <dgm:pt modelId="{1DC5326E-C60D-4F6D-81AF-0A5AACC95EDF}" type="pres">
      <dgm:prSet presAssocID="{E82949DF-E433-4A87-8420-C0912A213F3D}" presName="composite" presStyleCnt="0"/>
      <dgm:spPr/>
    </dgm:pt>
    <dgm:pt modelId="{8D97A4EA-5A4B-43EB-89C1-F7082B93ED37}" type="pres">
      <dgm:prSet presAssocID="{E82949DF-E433-4A87-8420-C0912A213F3D}" presName="background" presStyleLbl="node0" presStyleIdx="1" presStyleCnt="2"/>
      <dgm:spPr/>
    </dgm:pt>
    <dgm:pt modelId="{53F0D11F-C4EE-4F6C-8CB2-2B06419A9FF5}" type="pres">
      <dgm:prSet presAssocID="{E82949DF-E433-4A87-8420-C0912A213F3D}" presName="text" presStyleLbl="fgAcc0" presStyleIdx="1" presStyleCnt="2">
        <dgm:presLayoutVars>
          <dgm:chPref val="3"/>
        </dgm:presLayoutVars>
      </dgm:prSet>
      <dgm:spPr/>
    </dgm:pt>
    <dgm:pt modelId="{4473D839-736B-4782-9850-A0A17D333414}" type="pres">
      <dgm:prSet presAssocID="{E82949DF-E433-4A87-8420-C0912A213F3D}" presName="hierChild2" presStyleCnt="0"/>
      <dgm:spPr/>
    </dgm:pt>
  </dgm:ptLst>
  <dgm:cxnLst>
    <dgm:cxn modelId="{19FBF102-7705-4897-A412-A1C4301470B4}" type="presOf" srcId="{E82949DF-E433-4A87-8420-C0912A213F3D}" destId="{53F0D11F-C4EE-4F6C-8CB2-2B06419A9FF5}" srcOrd="0" destOrd="0" presId="urn:microsoft.com/office/officeart/2005/8/layout/hierarchy1"/>
    <dgm:cxn modelId="{4E584ABA-FC7B-48DE-8801-8ECB7A5880D8}" srcId="{7F2CC8D0-9CBE-495A-B826-CF1482DE4C41}" destId="{B3AB4294-EFDB-40AD-8F52-9F36A2425AD5}" srcOrd="0" destOrd="0" parTransId="{2545D9AD-9B21-4759-B334-3EA65393265C}" sibTransId="{619E0843-05B0-4B49-B126-AA73DBBC64D6}"/>
    <dgm:cxn modelId="{8E1E04C5-7D31-4F64-8C2B-90D01B1C16B5}" srcId="{7F2CC8D0-9CBE-495A-B826-CF1482DE4C41}" destId="{E82949DF-E433-4A87-8420-C0912A213F3D}" srcOrd="1" destOrd="0" parTransId="{E03C7307-72F3-4C08-B110-0F9029139367}" sibTransId="{1BD6417F-6F5B-4AFF-BB5E-6B403807150F}"/>
    <dgm:cxn modelId="{289789DF-2207-4CCB-987A-27AF2F760C28}" type="presOf" srcId="{7F2CC8D0-9CBE-495A-B826-CF1482DE4C41}" destId="{808DAC87-ADAB-4867-8767-60C337E5924B}" srcOrd="0" destOrd="0" presId="urn:microsoft.com/office/officeart/2005/8/layout/hierarchy1"/>
    <dgm:cxn modelId="{33BEBBF7-FC6F-4397-A521-5469CBE2F899}" type="presOf" srcId="{B3AB4294-EFDB-40AD-8F52-9F36A2425AD5}" destId="{51BC7057-3080-4F0B-B807-415A2AE75047}" srcOrd="0" destOrd="0" presId="urn:microsoft.com/office/officeart/2005/8/layout/hierarchy1"/>
    <dgm:cxn modelId="{AE4B9C89-5CE7-44EA-985F-C2D1CFCFDF12}" type="presParOf" srcId="{808DAC87-ADAB-4867-8767-60C337E5924B}" destId="{E9370C53-8F96-4F3B-92E2-FDDE34A88267}" srcOrd="0" destOrd="0" presId="urn:microsoft.com/office/officeart/2005/8/layout/hierarchy1"/>
    <dgm:cxn modelId="{C03CD792-3244-4EC4-9322-B248F95E5097}" type="presParOf" srcId="{E9370C53-8F96-4F3B-92E2-FDDE34A88267}" destId="{FAC11FE1-43A8-43BF-9AC1-C42DD9878666}" srcOrd="0" destOrd="0" presId="urn:microsoft.com/office/officeart/2005/8/layout/hierarchy1"/>
    <dgm:cxn modelId="{030E3038-CB80-4CD8-9324-5032F93DBE1E}" type="presParOf" srcId="{FAC11FE1-43A8-43BF-9AC1-C42DD9878666}" destId="{6FBC9597-F6ED-4794-A51B-68F7A20FDE35}" srcOrd="0" destOrd="0" presId="urn:microsoft.com/office/officeart/2005/8/layout/hierarchy1"/>
    <dgm:cxn modelId="{3CF997F7-B374-4B6C-88E9-79B21421FF8D}" type="presParOf" srcId="{FAC11FE1-43A8-43BF-9AC1-C42DD9878666}" destId="{51BC7057-3080-4F0B-B807-415A2AE75047}" srcOrd="1" destOrd="0" presId="urn:microsoft.com/office/officeart/2005/8/layout/hierarchy1"/>
    <dgm:cxn modelId="{99CF7C59-D8B2-4D20-A0B6-7196678AEE82}" type="presParOf" srcId="{E9370C53-8F96-4F3B-92E2-FDDE34A88267}" destId="{29B05897-42A4-41AF-94A5-4B3C22E5129C}" srcOrd="1" destOrd="0" presId="urn:microsoft.com/office/officeart/2005/8/layout/hierarchy1"/>
    <dgm:cxn modelId="{D2A55276-2E7E-48CE-ADC7-5EB0BD6E7CD3}" type="presParOf" srcId="{808DAC87-ADAB-4867-8767-60C337E5924B}" destId="{C20F7EEF-CA69-436D-83A0-58DCF30EFC07}" srcOrd="1" destOrd="0" presId="urn:microsoft.com/office/officeart/2005/8/layout/hierarchy1"/>
    <dgm:cxn modelId="{C62A5782-E09B-4F9E-B8BB-2C159EDF0843}" type="presParOf" srcId="{C20F7EEF-CA69-436D-83A0-58DCF30EFC07}" destId="{1DC5326E-C60D-4F6D-81AF-0A5AACC95EDF}" srcOrd="0" destOrd="0" presId="urn:microsoft.com/office/officeart/2005/8/layout/hierarchy1"/>
    <dgm:cxn modelId="{AF6C6B51-9081-4892-9A21-B85706DE6932}" type="presParOf" srcId="{1DC5326E-C60D-4F6D-81AF-0A5AACC95EDF}" destId="{8D97A4EA-5A4B-43EB-89C1-F7082B93ED37}" srcOrd="0" destOrd="0" presId="urn:microsoft.com/office/officeart/2005/8/layout/hierarchy1"/>
    <dgm:cxn modelId="{AA5FDCE8-CAE4-4D66-BDD5-E0F99DF15E09}" type="presParOf" srcId="{1DC5326E-C60D-4F6D-81AF-0A5AACC95EDF}" destId="{53F0D11F-C4EE-4F6C-8CB2-2B06419A9FF5}" srcOrd="1" destOrd="0" presId="urn:microsoft.com/office/officeart/2005/8/layout/hierarchy1"/>
    <dgm:cxn modelId="{09A558F0-14E1-4ED0-A38D-085F8946D4DE}" type="presParOf" srcId="{C20F7EEF-CA69-436D-83A0-58DCF30EFC07}" destId="{4473D839-736B-4782-9850-A0A17D3334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C9597-F6ED-4794-A51B-68F7A20FDE35}">
      <dsp:nvSpPr>
        <dsp:cNvPr id="0" name=""/>
        <dsp:cNvSpPr/>
      </dsp:nvSpPr>
      <dsp:spPr>
        <a:xfrm>
          <a:off x="978" y="383678"/>
          <a:ext cx="3435485" cy="2181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BC7057-3080-4F0B-B807-415A2AE75047}">
      <dsp:nvSpPr>
        <dsp:cNvPr id="0" name=""/>
        <dsp:cNvSpPr/>
      </dsp:nvSpPr>
      <dsp:spPr>
        <a:xfrm>
          <a:off x="382699" y="746313"/>
          <a:ext cx="3435485" cy="218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Evidentes, quando o usuário tem conhecimento deste requisito;</a:t>
          </a:r>
        </a:p>
      </dsp:txBody>
      <dsp:txXfrm>
        <a:off x="446594" y="810208"/>
        <a:ext cx="3307695" cy="2053743"/>
      </dsp:txXfrm>
    </dsp:sp>
    <dsp:sp modelId="{8D97A4EA-5A4B-43EB-89C1-F7082B93ED37}">
      <dsp:nvSpPr>
        <dsp:cNvPr id="0" name=""/>
        <dsp:cNvSpPr/>
      </dsp:nvSpPr>
      <dsp:spPr>
        <a:xfrm>
          <a:off x="4199905" y="383678"/>
          <a:ext cx="3435485" cy="2181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F0D11F-C4EE-4F6C-8CB2-2B06419A9FF5}">
      <dsp:nvSpPr>
        <dsp:cNvPr id="0" name=""/>
        <dsp:cNvSpPr/>
      </dsp:nvSpPr>
      <dsp:spPr>
        <a:xfrm>
          <a:off x="4581625" y="746313"/>
          <a:ext cx="3435485" cy="218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Ocultos, quando o usuário não tem conhecimento explícito do requisito.</a:t>
          </a:r>
        </a:p>
      </dsp:txBody>
      <dsp:txXfrm>
        <a:off x="4645520" y="810208"/>
        <a:ext cx="3307695" cy="20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 userDrawn="1"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76157" y="4984865"/>
            <a:ext cx="4607740" cy="671547"/>
          </a:xfrm>
        </p:spPr>
        <p:txBody>
          <a:bodyPr/>
          <a:lstStyle>
            <a:lvl1pPr algn="r">
              <a:defRPr sz="2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2021</a:t>
            </a:r>
            <a:endParaRPr lang="pt-BR" altLang="pt-BR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31050" y="5493024"/>
            <a:ext cx="4945338" cy="413290"/>
          </a:xfrm>
        </p:spPr>
        <p:txBody>
          <a:bodyPr vert="horz" lIns="91440" tIns="45720" rIns="91440" bIns="45720" rtlCol="0" anchor="ctr"/>
          <a:lstStyle>
            <a:lvl1pPr algn="r">
              <a:defRPr lang="en-US" sz="24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pt-BR" altLang="pt-BR" dirty="0"/>
              <a:t>Prof. Elisângela</a:t>
            </a:r>
          </a:p>
          <a:p>
            <a:pPr>
              <a:defRPr/>
            </a:pPr>
            <a:endParaRPr lang="pt-BR" alt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CABA92A-3FE4-44E0-93AA-13B0CAA986F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136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249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640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2750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226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3236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9882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3701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5422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8A0169-EB7B-44C6-BCD4-CA5A890F6B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EFAC78-642C-4F93-BB53-95D020AA98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50836-1F34-456D-899B-EBA9B3C29C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D44D62B-4E44-4CF3-818F-663AD6CCFBA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8203255F-A319-4066-A66E-0447B266F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687647"/>
            <a:ext cx="1102481" cy="62167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324C954-583E-4AF0-B69E-CED70C956E8D}"/>
              </a:ext>
            </a:extLst>
          </p:cNvPr>
          <p:cNvSpPr txBox="1"/>
          <p:nvPr userDrawn="1"/>
        </p:nvSpPr>
        <p:spPr>
          <a:xfrm>
            <a:off x="-198574" y="5802867"/>
            <a:ext cx="461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dirty="0">
                <a:solidFill>
                  <a:schemeClr val="bg2">
                    <a:lumMod val="75000"/>
                  </a:schemeClr>
                </a:solidFill>
              </a:rPr>
              <a:t>Prof. Elisângela - 2023</a:t>
            </a:r>
          </a:p>
        </p:txBody>
      </p:sp>
    </p:spTree>
    <p:extLst>
      <p:ext uri="{BB962C8B-B14F-4D97-AF65-F5344CB8AC3E}">
        <p14:creationId xmlns:p14="http://schemas.microsoft.com/office/powerpoint/2010/main" val="1189526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B88001-5CBB-4CDD-944B-2C665D252C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42404" y="6019799"/>
            <a:ext cx="4124789" cy="335129"/>
          </a:xfrm>
          <a:ln/>
        </p:spPr>
        <p:txBody>
          <a:bodyPr/>
          <a:lstStyle>
            <a:lvl1pPr>
              <a:defRPr sz="2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Prof. Elisângela - 2021</a:t>
            </a:r>
          </a:p>
          <a:p>
            <a:pPr>
              <a:defRPr/>
            </a:pPr>
            <a:endParaRPr lang="pt-BR" altLang="pt-B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C003813-E9F9-49FA-A428-A41CC783FF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C1B06-35F9-49EB-9FD9-04A0DB6FC0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C8324FC-B023-4A95-934D-0BFE770A609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21F7883B-3880-46EA-BA0A-0DC32391A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733256"/>
            <a:ext cx="1102481" cy="6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9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955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82383-F5FE-4079-ACCA-4E78A768FA8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960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87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427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7D8EE-49A0-49D2-9B47-C17F368A996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522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130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645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47A26-6FF8-4055-9360-10B13713BC3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28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8B9D3B6-FF75-4CA4-88A0-31D923D6A1E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640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DE57C6-04CB-41E1-8FA9-425A9DA4E4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421697" y="655592"/>
            <a:ext cx="4071367" cy="32786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pt-BR" sz="6700"/>
              <a:t>Análise e Projeto de Sistemas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D5D73D14-41BA-4644-81B3-06BBCB06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5542040" y="1614989"/>
            <a:ext cx="2406884" cy="135988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CCB9F9A-7C57-4582-AEDA-3FA7B62E6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4221088"/>
            <a:ext cx="5039890" cy="17192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pt-BR" altLang="pt-BR" dirty="0">
                <a:solidFill>
                  <a:schemeClr val="tx1"/>
                </a:solidFill>
              </a:rPr>
              <a:t>1 MDS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96B1C-375B-456C-8303-6A0534F8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7797662" cy="1151965"/>
          </a:xfrm>
        </p:spPr>
        <p:txBody>
          <a:bodyPr/>
          <a:lstStyle/>
          <a:p>
            <a:r>
              <a:rPr lang="pt-BR" dirty="0"/>
              <a:t>Exemplos – r. ñ. funcionais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995D23-C975-4F37-A2F6-67AFF6C79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12614"/>
            <a:ext cx="8090097" cy="3961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3200" dirty="0"/>
              <a:t>Cadastrar Produtos</a:t>
            </a:r>
          </a:p>
          <a:p>
            <a:pPr marL="457200" lvl="1" indent="0">
              <a:buNone/>
            </a:pPr>
            <a:r>
              <a:rPr lang="pt-BR" altLang="pt-BR" sz="2800" u="sng" dirty="0"/>
              <a:t>A base de dados deve ser acessada apenas por usuários autorizados.</a:t>
            </a:r>
          </a:p>
          <a:p>
            <a:pPr marL="0" indent="0">
              <a:buNone/>
            </a:pPr>
            <a:r>
              <a:rPr lang="pt-BR" altLang="pt-BR" sz="3200" dirty="0"/>
              <a:t>Consultar CEP no site dos Correis</a:t>
            </a:r>
          </a:p>
          <a:p>
            <a:pPr marL="457200" lvl="1" indent="0">
              <a:buNone/>
            </a:pPr>
            <a:r>
              <a:rPr lang="pt-BR" altLang="pt-BR" sz="2800" u="sng" dirty="0"/>
              <a:t>O tempo de resposta não deve exceder 30 segundos.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1730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50E2D7D-ECCC-4B6A-8635-A69493437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371600"/>
          </a:xfrm>
        </p:spPr>
        <p:txBody>
          <a:bodyPr/>
          <a:lstStyle/>
          <a:p>
            <a:pPr eaLnBrk="1" hangingPunct="1"/>
            <a:r>
              <a:rPr lang="pt-BR" altLang="pt-BR" dirty="0"/>
              <a:t>Tabela apoio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3793083-178B-4082-8516-4BFAEB52EA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800100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Modelo de Documentação de Requisito</a:t>
            </a:r>
          </a:p>
          <a:p>
            <a:pPr eaLnBrk="1" hangingPunct="1"/>
            <a:endParaRPr lang="pt-BR" altLang="pt-BR" sz="2800" dirty="0"/>
          </a:p>
        </p:txBody>
      </p:sp>
      <p:graphicFrame>
        <p:nvGraphicFramePr>
          <p:cNvPr id="56505" name="Group 185">
            <a:extLst>
              <a:ext uri="{FF2B5EF4-FFF2-40B4-BE49-F238E27FC236}">
                <a16:creationId xmlns:a16="http://schemas.microsoft.com/office/drawing/2014/main" id="{77A1DE4F-CCBE-4DD3-9C35-DB57CD03D5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7236689"/>
              </p:ext>
            </p:extLst>
          </p:nvPr>
        </p:nvGraphicFramePr>
        <p:xfrm>
          <a:off x="251520" y="2636838"/>
          <a:ext cx="8291512" cy="2241575"/>
        </p:xfrm>
        <a:graphic>
          <a:graphicData uri="http://schemas.openxmlformats.org/drawingml/2006/table">
            <a:tbl>
              <a:tblPr/>
              <a:tblGrid>
                <a:gridCol w="143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241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Código - Título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Oculto ( 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68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Descrição</a:t>
                      </a:r>
                      <a:r>
                        <a:rPr kumimoji="0" lang="en-US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068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Requisitos Não Funcionais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Código-Nome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Restrição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Categoria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Desejável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Permanente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F1F6B2A-1F5F-4775-8F67-80B24966C5A5}"/>
              </a:ext>
            </a:extLst>
          </p:cNvPr>
          <p:cNvSpPr txBox="1"/>
          <p:nvPr/>
        </p:nvSpPr>
        <p:spPr>
          <a:xfrm>
            <a:off x="-198574" y="5802867"/>
            <a:ext cx="461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dirty="0">
                <a:solidFill>
                  <a:schemeClr val="bg2">
                    <a:lumMod val="75000"/>
                  </a:schemeClr>
                </a:solidFill>
              </a:rPr>
              <a:t>Prof. Elisângela - 2023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80A79D5-DFC3-4086-B898-484C99489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Levantamento de Requisitos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CBF9F71-C858-4AF9-97D5-238931638C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800100"/>
          </a:xfrm>
        </p:spPr>
        <p:txBody>
          <a:bodyPr/>
          <a:lstStyle/>
          <a:p>
            <a:pPr eaLnBrk="1" hangingPunct="1"/>
            <a:r>
              <a:rPr lang="pt-BR" altLang="pt-BR" sz="2800"/>
              <a:t>Exemplo de uso do modelo:</a:t>
            </a:r>
          </a:p>
          <a:p>
            <a:pPr eaLnBrk="1" hangingPunct="1"/>
            <a:endParaRPr lang="pt-BR" altLang="pt-BR" sz="2800"/>
          </a:p>
        </p:txBody>
      </p:sp>
      <p:graphicFrame>
        <p:nvGraphicFramePr>
          <p:cNvPr id="59503" name="Group 111">
            <a:extLst>
              <a:ext uri="{FF2B5EF4-FFF2-40B4-BE49-F238E27FC236}">
                <a16:creationId xmlns:a16="http://schemas.microsoft.com/office/drawing/2014/main" id="{B8B61476-A414-4945-9091-7EE8C9EE6B5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95288" y="2636838"/>
          <a:ext cx="8291512" cy="2454407"/>
        </p:xfrm>
        <a:graphic>
          <a:graphicData uri="http://schemas.openxmlformats.org/drawingml/2006/table">
            <a:tbl>
              <a:tblPr/>
              <a:tblGrid>
                <a:gridCol w="143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01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F1 - Registrar Empréstimos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Oculto ( X 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Descrição: 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Alguma descrição suficientemente clara</a:t>
                      </a:r>
                      <a:r>
                        <a:rPr kumimoji="0" lang="pt-BR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1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Requisitos Não Funcionais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Código-Nome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Restrição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Categoria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Desejável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Permanente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NF1.1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Controle de Acesso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função só pode ser acessada por um usuário com perfil de operador ou superior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Segurança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Interface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Manutenção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F0101B7-2E75-4DE7-A73F-5B58E8B307FE}"/>
              </a:ext>
            </a:extLst>
          </p:cNvPr>
          <p:cNvSpPr txBox="1"/>
          <p:nvPr/>
        </p:nvSpPr>
        <p:spPr>
          <a:xfrm>
            <a:off x="-198574" y="5802867"/>
            <a:ext cx="461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dirty="0">
                <a:solidFill>
                  <a:schemeClr val="bg2">
                    <a:lumMod val="75000"/>
                  </a:schemeClr>
                </a:solidFill>
              </a:rPr>
              <a:t>Prof. Elisângela - 2023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E5FBB3-084A-449C-B400-F6459EF75BF3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861971"/>
            <a:ext cx="8184650" cy="393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pt-BR" sz="4000" dirty="0" err="1"/>
              <a:t>Levantamento</a:t>
            </a:r>
            <a:r>
              <a:rPr lang="en-US" altLang="pt-BR" sz="4000" dirty="0"/>
              <a:t> de </a:t>
            </a:r>
            <a:r>
              <a:rPr lang="en-US" altLang="pt-BR" sz="4000" dirty="0" err="1"/>
              <a:t>Requisitos</a:t>
            </a:r>
            <a:r>
              <a:rPr lang="en-US" altLang="pt-BR" sz="4000" dirty="0"/>
              <a:t> </a:t>
            </a:r>
            <a:r>
              <a:rPr lang="en-US" altLang="pt-BR" sz="4000" dirty="0" err="1"/>
              <a:t>Requisito</a:t>
            </a:r>
            <a:r>
              <a:rPr lang="en-US" altLang="pt-BR" sz="4000" dirty="0"/>
              <a:t> </a:t>
            </a:r>
            <a:r>
              <a:rPr lang="en-US" altLang="pt-BR" sz="4000" dirty="0" err="1"/>
              <a:t>Funcional</a:t>
            </a:r>
            <a:r>
              <a:rPr lang="en-US" altLang="pt-BR" sz="4000" dirty="0"/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pt-BR" sz="4000" dirty="0" err="1"/>
              <a:t>Requisito</a:t>
            </a:r>
            <a:r>
              <a:rPr lang="en-US" altLang="pt-BR" sz="4000" dirty="0"/>
              <a:t> </a:t>
            </a:r>
            <a:r>
              <a:rPr lang="en-US" altLang="pt-BR" sz="4000" dirty="0" err="1"/>
              <a:t>Não-Funcional</a:t>
            </a:r>
            <a:r>
              <a:rPr lang="en-US" altLang="pt-BR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44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CF91909-60B3-4980-97CF-0DE68DC6C87C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60648"/>
            <a:ext cx="3672408" cy="489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Levantamento de Requisitos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60289C-2148-4432-81BF-C3995A3B7B17}"/>
              </a:ext>
            </a:extLst>
          </p:cNvPr>
          <p:cNvSpPr txBox="1">
            <a:spLocks noChangeArrowheads="1"/>
          </p:cNvSpPr>
          <p:nvPr/>
        </p:nvSpPr>
        <p:spPr>
          <a:xfrm>
            <a:off x="4283968" y="0"/>
            <a:ext cx="4536504" cy="573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800" dirty="0"/>
              <a:t>Eleição dos possíveis processos do sistema;</a:t>
            </a:r>
          </a:p>
          <a:p>
            <a:pPr marL="0" indent="0">
              <a:buNone/>
            </a:pPr>
            <a:r>
              <a:rPr lang="pt-BR" altLang="pt-BR" sz="2800" dirty="0"/>
              <a:t>É realizado após a </a:t>
            </a:r>
            <a:r>
              <a:rPr lang="pt-BR" altLang="pt-BR" sz="2800" i="1" dirty="0"/>
              <a:t>ANÁLISE</a:t>
            </a:r>
            <a:r>
              <a:rPr lang="pt-BR" altLang="pt-BR" sz="2800" dirty="0"/>
              <a:t>  das entrevistas;</a:t>
            </a:r>
          </a:p>
          <a:p>
            <a:pPr marL="0" indent="0">
              <a:buNone/>
            </a:pPr>
            <a:r>
              <a:rPr lang="pt-BR" altLang="pt-BR" sz="2800" dirty="0"/>
              <a:t>é possível  obter o valor aproximado do </a:t>
            </a:r>
            <a:r>
              <a:rPr lang="pt-BR" altLang="pt-BR" sz="2800" i="1" dirty="0"/>
              <a:t>TEMPO</a:t>
            </a:r>
            <a:r>
              <a:rPr lang="pt-BR" altLang="pt-BR" sz="2800" dirty="0"/>
              <a:t>  e </a:t>
            </a:r>
            <a:r>
              <a:rPr lang="pt-BR" altLang="pt-BR" sz="2800" i="1" dirty="0"/>
              <a:t>CUSTO</a:t>
            </a:r>
            <a:r>
              <a:rPr lang="pt-BR" altLang="pt-BR" sz="2800" dirty="0"/>
              <a:t>  do desenvolvimento do sistema, através desse levantamento.</a:t>
            </a:r>
          </a:p>
        </p:txBody>
      </p:sp>
    </p:spTree>
    <p:extLst>
      <p:ext uri="{BB962C8B-B14F-4D97-AF65-F5344CB8AC3E}">
        <p14:creationId xmlns:p14="http://schemas.microsoft.com/office/powerpoint/2010/main" val="38013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B0624E5-36BA-4F78-A13C-04FB9EB0A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685800"/>
            <a:ext cx="3644224" cy="4846967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>
                <a:solidFill>
                  <a:srgbClr val="FFFFFF"/>
                </a:solidFill>
              </a:rPr>
              <a:t>Levantamento de Requisitos</a:t>
            </a:r>
            <a:endParaRPr lang="pt-BR" altLang="pt-BR" dirty="0">
              <a:solidFill>
                <a:srgbClr val="FFFFFF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80F8788-6646-4D94-98F8-CB7A1B1B0F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88024" y="898556"/>
            <a:ext cx="3644555" cy="484696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3200"/>
              <a:t>Tecnicamente, o levantamento de requisitos identifica dois tipos de objetos:</a:t>
            </a:r>
          </a:p>
          <a:p>
            <a:pPr lvl="1"/>
            <a:r>
              <a:rPr lang="pt-BR" altLang="pt-BR" sz="2800"/>
              <a:t> Funcionais;</a:t>
            </a:r>
          </a:p>
          <a:p>
            <a:pPr lvl="1"/>
            <a:r>
              <a:rPr lang="pt-BR" altLang="pt-BR" sz="2800"/>
              <a:t>Não-Funcionais.</a:t>
            </a:r>
            <a:endParaRPr lang="pt-BR" altLang="pt-BR" sz="2800" dirty="0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4FEB748F-8839-4705-BF8A-65000F4DA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687647"/>
            <a:ext cx="1102481" cy="62167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0820C6E-E147-4466-966A-A33A919EA1B4}"/>
              </a:ext>
            </a:extLst>
          </p:cNvPr>
          <p:cNvSpPr txBox="1"/>
          <p:nvPr/>
        </p:nvSpPr>
        <p:spPr>
          <a:xfrm>
            <a:off x="-198574" y="5802867"/>
            <a:ext cx="461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dirty="0">
                <a:solidFill>
                  <a:schemeClr val="bg2">
                    <a:lumMod val="75000"/>
                  </a:schemeClr>
                </a:solidFill>
              </a:rPr>
              <a:t>Prof. Elisângela - 2021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3E7CD-6672-4DF3-B002-57BBC23C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88640"/>
            <a:ext cx="8712968" cy="1433101"/>
          </a:xfrm>
        </p:spPr>
        <p:txBody>
          <a:bodyPr>
            <a:normAutofit/>
          </a:bodyPr>
          <a:lstStyle/>
          <a:p>
            <a:r>
              <a:rPr lang="en-US" altLang="pt-BR" sz="4000" dirty="0" err="1"/>
              <a:t>Classificação</a:t>
            </a:r>
            <a:r>
              <a:rPr lang="en-US" altLang="pt-BR" sz="4000" dirty="0"/>
              <a:t> - </a:t>
            </a:r>
            <a:r>
              <a:rPr lang="en-US" altLang="pt-BR" sz="4000" dirty="0" err="1"/>
              <a:t>requisitos</a:t>
            </a:r>
            <a:r>
              <a:rPr lang="en-US" altLang="pt-BR" sz="4000" dirty="0"/>
              <a:t>  </a:t>
            </a:r>
            <a:r>
              <a:rPr lang="en-US" altLang="pt-BR" sz="4000" dirty="0" err="1"/>
              <a:t>Funcionais</a:t>
            </a:r>
            <a:endParaRPr lang="pt-BR" sz="4000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18228B7-586F-4D5D-BB71-4EB8532A7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780841"/>
              </p:ext>
            </p:extLst>
          </p:nvPr>
        </p:nvGraphicFramePr>
        <p:xfrm>
          <a:off x="514350" y="1772816"/>
          <a:ext cx="801809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46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9072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2D3618B-8981-46F0-BC91-A88A1400F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080" y="213920"/>
            <a:ext cx="2717731" cy="6166876"/>
          </a:xfrm>
        </p:spPr>
        <p:txBody>
          <a:bodyPr>
            <a:normAutofit/>
          </a:bodyPr>
          <a:lstStyle/>
          <a:p>
            <a:r>
              <a:rPr lang="pt-BR" altLang="pt-BR" sz="3600" dirty="0">
                <a:solidFill>
                  <a:schemeClr val="bg1"/>
                </a:solidFill>
              </a:rPr>
              <a:t>REQUISITOS FUNCIONAIS</a:t>
            </a:r>
            <a:br>
              <a:rPr lang="pt-BR" altLang="pt-BR" sz="1600" dirty="0"/>
            </a:br>
            <a:endParaRPr lang="pt-BR" altLang="pt-BR" sz="3200" dirty="0">
              <a:solidFill>
                <a:srgbClr val="FFFFFF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E00AB77-30E8-4689-B2A9-D33E7193A8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07904" y="332656"/>
            <a:ext cx="4968552" cy="5694996"/>
          </a:xfrm>
        </p:spPr>
        <p:txBody>
          <a:bodyPr>
            <a:normAutofit/>
          </a:bodyPr>
          <a:lstStyle/>
          <a:p>
            <a:pPr lvl="1" eaLnBrk="1" hangingPunct="1"/>
            <a:r>
              <a:rPr lang="pt-BR" altLang="pt-BR" sz="3000" dirty="0"/>
              <a:t>É tudo O QUE o sistema deve fazer;</a:t>
            </a:r>
          </a:p>
          <a:p>
            <a:pPr lvl="1" eaLnBrk="1" hangingPunct="1"/>
            <a:r>
              <a:rPr lang="pt-BR" altLang="pt-BR" sz="3000" dirty="0"/>
              <a:t>São todas as suas funcionalidades;</a:t>
            </a:r>
          </a:p>
          <a:p>
            <a:pPr lvl="1" eaLnBrk="1" hangingPunct="1"/>
            <a:r>
              <a:rPr lang="pt-BR" altLang="pt-BR" sz="3000" dirty="0"/>
              <a:t>São identificados nos processos do sistema.</a:t>
            </a: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53954CEA-F4B7-4CE1-B231-8A32EB574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687647"/>
            <a:ext cx="1102481" cy="6216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3C17DA-D8B1-4AD3-8DFC-DFFC8E093AE5}"/>
              </a:ext>
            </a:extLst>
          </p:cNvPr>
          <p:cNvSpPr txBox="1"/>
          <p:nvPr/>
        </p:nvSpPr>
        <p:spPr>
          <a:xfrm>
            <a:off x="-396552" y="5802867"/>
            <a:ext cx="461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dirty="0">
                <a:solidFill>
                  <a:schemeClr val="bg2">
                    <a:lumMod val="75000"/>
                  </a:schemeClr>
                </a:solidFill>
              </a:rPr>
              <a:t>Prof. Elisângela - 2023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EEFA7-39DC-43CE-9EEA-9C300C52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797662" cy="1151965"/>
          </a:xfrm>
        </p:spPr>
        <p:txBody>
          <a:bodyPr/>
          <a:lstStyle/>
          <a:p>
            <a:r>
              <a:rPr lang="pt-BR" dirty="0"/>
              <a:t>Exemplos: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9DF946-351F-4281-9B28-345C1203F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00808"/>
            <a:ext cx="8132501" cy="3673777"/>
          </a:xfrm>
        </p:spPr>
        <p:txBody>
          <a:bodyPr>
            <a:noAutofit/>
          </a:bodyPr>
          <a:lstStyle/>
          <a:p>
            <a:pPr lvl="1"/>
            <a:r>
              <a:rPr lang="pt-BR" sz="2700" dirty="0"/>
              <a:t>Cadastrar Produto;</a:t>
            </a:r>
            <a:endParaRPr lang="en-US" sz="2700" dirty="0"/>
          </a:p>
          <a:p>
            <a:pPr lvl="1"/>
            <a:r>
              <a:rPr lang="pt-BR" sz="2700" dirty="0"/>
              <a:t>Consultar CEP no site dos Correios;</a:t>
            </a:r>
          </a:p>
          <a:p>
            <a:pPr lvl="1"/>
            <a:r>
              <a:rPr lang="pt-BR" sz="2700" dirty="0"/>
              <a:t>Cadastrar cliente;</a:t>
            </a:r>
          </a:p>
          <a:p>
            <a:pPr lvl="1"/>
            <a:r>
              <a:rPr lang="pt-BR" sz="2700" dirty="0"/>
              <a:t>Consultar entregas;</a:t>
            </a:r>
          </a:p>
          <a:p>
            <a:pPr lvl="1"/>
            <a:r>
              <a:rPr lang="pt-BR" sz="2700" dirty="0"/>
              <a:t>Validar conta bancária;</a:t>
            </a:r>
          </a:p>
          <a:p>
            <a:pPr lvl="1"/>
            <a:r>
              <a:rPr lang="en-US" sz="2700" dirty="0" err="1"/>
              <a:t>Gerenciar</a:t>
            </a:r>
            <a:r>
              <a:rPr lang="en-US" sz="2700" dirty="0"/>
              <a:t> dados </a:t>
            </a:r>
            <a:r>
              <a:rPr lang="en-US" sz="2700" dirty="0" err="1"/>
              <a:t>cadastrais</a:t>
            </a:r>
            <a:r>
              <a:rPr lang="en-US" sz="2700" dirty="0"/>
              <a:t>;</a:t>
            </a:r>
          </a:p>
          <a:p>
            <a:pPr lvl="1"/>
            <a:r>
              <a:rPr lang="pt-BR" sz="2700" dirty="0"/>
              <a:t>Validar e-mail;</a:t>
            </a:r>
            <a:endParaRPr lang="en-US" sz="2700" dirty="0"/>
          </a:p>
          <a:p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6383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9072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0666EA7-B4B0-4A20-9092-17B586889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555" y="765236"/>
            <a:ext cx="3000293" cy="4968020"/>
          </a:xfrm>
        </p:spPr>
        <p:txBody>
          <a:bodyPr>
            <a:normAutofit/>
          </a:bodyPr>
          <a:lstStyle/>
          <a:p>
            <a:r>
              <a:rPr lang="pt-BR" altLang="pt-BR" sz="3200" dirty="0">
                <a:solidFill>
                  <a:schemeClr val="bg1"/>
                </a:solidFill>
              </a:rPr>
              <a:t>REQUISITOS </a:t>
            </a:r>
            <a:br>
              <a:rPr lang="pt-BR" altLang="pt-BR" sz="3200" dirty="0">
                <a:solidFill>
                  <a:schemeClr val="bg1"/>
                </a:solidFill>
              </a:rPr>
            </a:br>
            <a:r>
              <a:rPr lang="pt-BR" altLang="pt-BR" sz="3200" dirty="0">
                <a:solidFill>
                  <a:schemeClr val="bg1"/>
                </a:solidFill>
              </a:rPr>
              <a:t>NÃO-FUNCIONAIS</a:t>
            </a:r>
            <a:br>
              <a:rPr lang="pt-BR" altLang="pt-BR" sz="3200" dirty="0"/>
            </a:br>
            <a:endParaRPr lang="pt-BR" altLang="pt-BR" sz="5400" dirty="0">
              <a:solidFill>
                <a:srgbClr val="FFFFFF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BFF6C09-EE1C-495F-A227-251FA7829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33914" y="213919"/>
            <a:ext cx="4476466" cy="6205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2800" dirty="0"/>
              <a:t>São restrições que se colocam sobre como o sistema deve realizar seus requisitos funcionais.</a:t>
            </a:r>
            <a:endParaRPr lang="pt-BR" altLang="pt-BR" sz="2400" dirty="0"/>
          </a:p>
          <a:p>
            <a:pPr marL="1371600" lvl="3" indent="0" eaLnBrk="1" hangingPunct="1">
              <a:buNone/>
            </a:pPr>
            <a:endParaRPr lang="pt-BR" altLang="pt-BR" sz="1800" dirty="0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C9CE639B-C461-44BB-AC9A-C49D42C98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687647"/>
            <a:ext cx="1102481" cy="6216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F7B7596-4AF1-434C-9E9D-09850C16BB23}"/>
              </a:ext>
            </a:extLst>
          </p:cNvPr>
          <p:cNvSpPr txBox="1"/>
          <p:nvPr/>
        </p:nvSpPr>
        <p:spPr>
          <a:xfrm>
            <a:off x="-324544" y="5802867"/>
            <a:ext cx="461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dirty="0">
                <a:solidFill>
                  <a:schemeClr val="bg2">
                    <a:lumMod val="75000"/>
                  </a:schemeClr>
                </a:solidFill>
              </a:rPr>
              <a:t>Prof. Elisângela - 2021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4F0DFBA-DDB2-468A-A128-1E2187945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748464" cy="1158140"/>
          </a:xfrm>
        </p:spPr>
        <p:txBody>
          <a:bodyPr/>
          <a:lstStyle/>
          <a:p>
            <a:pPr algn="ctr" eaLnBrk="1" hangingPunct="1"/>
            <a:r>
              <a:rPr lang="pt-BR" altLang="pt-BR" sz="4800" dirty="0"/>
              <a:t>Classificação – r. Ñ. funcionais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78B4E25-44C7-4A24-8C5A-E89EC6F6F82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2834" y="1340768"/>
            <a:ext cx="4703182" cy="4104456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altLang="pt-BR" sz="2600" dirty="0" err="1"/>
              <a:t>Categoria</a:t>
            </a:r>
            <a:r>
              <a:rPr lang="en-US" altLang="pt-BR" sz="2600" dirty="0"/>
              <a:t>:</a:t>
            </a:r>
          </a:p>
          <a:p>
            <a:pPr lvl="3" eaLnBrk="1" hangingPunct="1">
              <a:lnSpc>
                <a:spcPct val="150000"/>
              </a:lnSpc>
            </a:pPr>
            <a:r>
              <a:rPr lang="pt-BR" altLang="pt-BR" sz="2600" dirty="0"/>
              <a:t>Interface </a:t>
            </a:r>
          </a:p>
          <a:p>
            <a:pPr lvl="3" eaLnBrk="1" hangingPunct="1">
              <a:lnSpc>
                <a:spcPct val="150000"/>
              </a:lnSpc>
            </a:pPr>
            <a:r>
              <a:rPr lang="pt-BR" altLang="pt-BR" sz="2600" dirty="0"/>
              <a:t>Segurança </a:t>
            </a:r>
          </a:p>
          <a:p>
            <a:pPr lvl="3" eaLnBrk="1" hangingPunct="1">
              <a:lnSpc>
                <a:spcPct val="150000"/>
              </a:lnSpc>
            </a:pPr>
            <a:r>
              <a:rPr lang="pt-BR" altLang="pt-BR" sz="2600" dirty="0"/>
              <a:t>Performance </a:t>
            </a:r>
          </a:p>
          <a:p>
            <a:pPr lvl="3" eaLnBrk="1" hangingPunct="1">
              <a:lnSpc>
                <a:spcPct val="150000"/>
              </a:lnSpc>
            </a:pPr>
            <a:r>
              <a:rPr lang="pt-BR" altLang="pt-BR" sz="2600" dirty="0"/>
              <a:t>Tolerância a falhas</a:t>
            </a:r>
          </a:p>
          <a:p>
            <a:pPr lvl="3">
              <a:lnSpc>
                <a:spcPct val="150000"/>
              </a:lnSpc>
            </a:pPr>
            <a:r>
              <a:rPr lang="en-US" altLang="pt-BR" sz="2600" dirty="0" err="1"/>
              <a:t>Manutenção</a:t>
            </a:r>
            <a:endParaRPr lang="en-US" altLang="pt-BR" sz="2600" dirty="0"/>
          </a:p>
          <a:p>
            <a:pPr lvl="3" eaLnBrk="1" hangingPunct="1">
              <a:lnSpc>
                <a:spcPct val="150000"/>
              </a:lnSpc>
            </a:pPr>
            <a:endParaRPr lang="pt-BR" altLang="pt-BR" sz="2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6BEFC2-545A-4133-A7FD-F15E058D48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46240" y="1268760"/>
            <a:ext cx="4374232" cy="3895328"/>
          </a:xfrm>
        </p:spPr>
        <p:txBody>
          <a:bodyPr>
            <a:noAutofit/>
          </a:bodyPr>
          <a:lstStyle/>
          <a:p>
            <a:pPr lvl="3" eaLnBrk="1" hangingPunct="1">
              <a:lnSpc>
                <a:spcPct val="150000"/>
              </a:lnSpc>
            </a:pPr>
            <a:r>
              <a:rPr lang="en-US" altLang="pt-BR" sz="2400" dirty="0" err="1"/>
              <a:t>Usabilidade</a:t>
            </a:r>
            <a:endParaRPr lang="en-US" altLang="pt-BR" sz="2400" dirty="0"/>
          </a:p>
          <a:p>
            <a:pPr lvl="2" eaLnBrk="1" hangingPunct="1">
              <a:lnSpc>
                <a:spcPct val="150000"/>
              </a:lnSpc>
            </a:pPr>
            <a:r>
              <a:rPr lang="en-US" altLang="pt-BR" sz="2400" dirty="0" err="1"/>
              <a:t>Obrigatoriedade</a:t>
            </a:r>
            <a:endParaRPr lang="en-US" altLang="pt-BR" sz="2400" dirty="0"/>
          </a:p>
          <a:p>
            <a:pPr lvl="3" eaLnBrk="1" hangingPunct="1">
              <a:lnSpc>
                <a:spcPct val="150000"/>
              </a:lnSpc>
            </a:pPr>
            <a:r>
              <a:rPr lang="en-US" altLang="pt-BR" sz="2400" dirty="0" err="1"/>
              <a:t>Obrigatório</a:t>
            </a:r>
            <a:endParaRPr lang="en-US" altLang="pt-BR" sz="2400" dirty="0"/>
          </a:p>
          <a:p>
            <a:pPr lvl="3" eaLnBrk="1" hangingPunct="1">
              <a:lnSpc>
                <a:spcPct val="150000"/>
              </a:lnSpc>
            </a:pPr>
            <a:r>
              <a:rPr lang="en-US" altLang="pt-BR" sz="2400" dirty="0" err="1"/>
              <a:t>Desejável</a:t>
            </a:r>
            <a:endParaRPr lang="en-US" altLang="pt-BR" sz="2400" dirty="0"/>
          </a:p>
          <a:p>
            <a:pPr lvl="2" eaLnBrk="1" hangingPunct="1">
              <a:lnSpc>
                <a:spcPct val="150000"/>
              </a:lnSpc>
            </a:pPr>
            <a:r>
              <a:rPr lang="en-US" altLang="pt-BR" sz="2400" dirty="0" err="1"/>
              <a:t>Duração</a:t>
            </a:r>
            <a:endParaRPr lang="en-US" altLang="pt-BR" sz="2400" dirty="0"/>
          </a:p>
          <a:p>
            <a:pPr lvl="3" eaLnBrk="1" hangingPunct="1">
              <a:lnSpc>
                <a:spcPct val="150000"/>
              </a:lnSpc>
            </a:pPr>
            <a:r>
              <a:rPr lang="pt-BR" altLang="pt-BR" sz="2400" dirty="0"/>
              <a:t>Permanentes</a:t>
            </a:r>
          </a:p>
          <a:p>
            <a:pPr lvl="3" eaLnBrk="1" hangingPunct="1">
              <a:lnSpc>
                <a:spcPct val="150000"/>
              </a:lnSpc>
            </a:pPr>
            <a:r>
              <a:rPr lang="pt-BR" altLang="pt-BR" sz="2400" dirty="0"/>
              <a:t>Transitório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C72A555-4515-46A1-BE97-5991DF76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5687647"/>
            <a:ext cx="1102481" cy="62167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AAF0903-2E37-4AD9-A9FD-0F59BEF9DCE1}"/>
              </a:ext>
            </a:extLst>
          </p:cNvPr>
          <p:cNvSpPr txBox="1"/>
          <p:nvPr/>
        </p:nvSpPr>
        <p:spPr>
          <a:xfrm>
            <a:off x="-198574" y="5802867"/>
            <a:ext cx="461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dirty="0">
                <a:solidFill>
                  <a:schemeClr val="bg2">
                    <a:lumMod val="75000"/>
                  </a:schemeClr>
                </a:solidFill>
              </a:rPr>
              <a:t>Prof. Elisângela - 2023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333</Words>
  <Application>Microsoft Office PowerPoint</Application>
  <PresentationFormat>Apresentação na tela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Impact</vt:lpstr>
      <vt:lpstr>Wingdings</vt:lpstr>
      <vt:lpstr>Evento Principal</vt:lpstr>
      <vt:lpstr>Análise e Projeto de Sistemas</vt:lpstr>
      <vt:lpstr>Apresentação do PowerPoint</vt:lpstr>
      <vt:lpstr>Apresentação do PowerPoint</vt:lpstr>
      <vt:lpstr>Levantamento de Requisitos</vt:lpstr>
      <vt:lpstr>Classificação - requisitos  Funcionais</vt:lpstr>
      <vt:lpstr>REQUISITOS FUNCIONAIS </vt:lpstr>
      <vt:lpstr>Exemplos:</vt:lpstr>
      <vt:lpstr>REQUISITOS  NÃO-FUNCIONAIS </vt:lpstr>
      <vt:lpstr>Classificação – r. Ñ. funcionais</vt:lpstr>
      <vt:lpstr>Exemplos – r. ñ. funcionais</vt:lpstr>
      <vt:lpstr>Tabela apoio </vt:lpstr>
      <vt:lpstr>Levantamento de Requisitos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 Projeto de Sistemas</dc:title>
  <dc:creator>Elisângela Xavier Pereira dos Santos</dc:creator>
  <cp:lastModifiedBy>LOIANI FERNANDES</cp:lastModifiedBy>
  <cp:revision>9</cp:revision>
  <dcterms:created xsi:type="dcterms:W3CDTF">2021-01-20T20:35:19Z</dcterms:created>
  <dcterms:modified xsi:type="dcterms:W3CDTF">2023-03-13T14:22:46Z</dcterms:modified>
</cp:coreProperties>
</file>